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9" r:id="rId2"/>
    <p:sldId id="295" r:id="rId3"/>
    <p:sldId id="323" r:id="rId4"/>
    <p:sldId id="333" r:id="rId5"/>
    <p:sldId id="330" r:id="rId6"/>
    <p:sldId id="331" r:id="rId7"/>
    <p:sldId id="329" r:id="rId8"/>
    <p:sldId id="328" r:id="rId9"/>
    <p:sldId id="337" r:id="rId10"/>
    <p:sldId id="314" r:id="rId11"/>
    <p:sldId id="315" r:id="rId12"/>
    <p:sldId id="287" r:id="rId13"/>
    <p:sldId id="32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2E17"/>
    <a:srgbClr val="F0F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86" autoAdjust="0"/>
  </p:normalViewPr>
  <p:slideViewPr>
    <p:cSldViewPr>
      <p:cViewPr varScale="1">
        <p:scale>
          <a:sx n="68" d="100"/>
          <a:sy n="68" d="100"/>
        </p:scale>
        <p:origin x="14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82429279673374"/>
          <c:y val="0.12931070162287941"/>
          <c:w val="0.84517570720326629"/>
          <c:h val="0.416011535926104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Видатки на виконання бюджетних програм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Видатки 220488074 грн</c:v>
                </c:pt>
                <c:pt idx="1">
                  <c:v>Видатки 207549729 грн</c:v>
                </c:pt>
                <c:pt idx="2">
                  <c:v>Видатки 12938345 грн</c:v>
                </c:pt>
                <c:pt idx="3">
                  <c:v>Економія 7589900 грн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207549729</c:v>
                </c:pt>
                <c:pt idx="1">
                  <c:v>207549729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0A-42EA-B411-41F0BD7F955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Видатки на функціонування департаменту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Видатки 220488074 грн</c:v>
                </c:pt>
                <c:pt idx="1">
                  <c:v>Видатки 207549729 грн</c:v>
                </c:pt>
                <c:pt idx="2">
                  <c:v>Видатки 12938345 грн</c:v>
                </c:pt>
                <c:pt idx="3">
                  <c:v>Економія 7589900 грн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12938345</c:v>
                </c:pt>
                <c:pt idx="1">
                  <c:v>4.4000000000000004</c:v>
                </c:pt>
                <c:pt idx="2">
                  <c:v>12938345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0A-42EA-B411-41F0BD7F955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Економія бюджетних коштів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Видатки 220488074 грн</c:v>
                </c:pt>
                <c:pt idx="1">
                  <c:v>Видатки 207549729 грн</c:v>
                </c:pt>
                <c:pt idx="2">
                  <c:v>Видатки 12938345 грн</c:v>
                </c:pt>
                <c:pt idx="3">
                  <c:v>Економія 7589900 грн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7589900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0A-42EA-B411-41F0BD7F95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570880"/>
        <c:axId val="150572416"/>
      </c:barChart>
      <c:catAx>
        <c:axId val="15057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0572416"/>
        <c:crosses val="autoZero"/>
        <c:auto val="1"/>
        <c:lblAlgn val="ctr"/>
        <c:lblOffset val="100"/>
        <c:noMultiLvlLbl val="0"/>
      </c:catAx>
      <c:valAx>
        <c:axId val="150572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570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0296685136580148"/>
          <c:y val="0.70456020104457218"/>
          <c:w val="0.54985722270827253"/>
          <c:h val="0.240061145010793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dirty="0" smtClean="0"/>
              <a:t>Точка</a:t>
            </a:r>
            <a:r>
              <a:rPr lang="uk-UA" baseline="0" dirty="0" smtClean="0"/>
              <a:t> окупності проекту</a:t>
            </a:r>
            <a:endParaRPr lang="ru-RU" dirty="0"/>
          </a:p>
        </c:rich>
      </c:tx>
      <c:layout>
        <c:manualLayout>
          <c:xMode val="edge"/>
          <c:yMode val="edge"/>
          <c:x val="0.4736341985029649"/>
          <c:y val="0.1094352737748850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0896398366870811E-2"/>
          <c:y val="0.1440968474554476"/>
          <c:w val="0.90148014484300576"/>
          <c:h val="0.74393780947833643"/>
        </c:manualLayout>
      </c:layout>
      <c:lineChart>
        <c:grouping val="standar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marker>
            <c:symbol val="diamond"/>
            <c:size val="7"/>
          </c:marker>
          <c:dPt>
            <c:idx val="10"/>
            <c:marker>
              <c:symbol val="circle"/>
              <c:size val="20"/>
            </c:marker>
            <c:bubble3D val="0"/>
            <c:extLst>
              <c:ext xmlns:c16="http://schemas.microsoft.com/office/drawing/2014/chart" uri="{C3380CC4-5D6E-409C-BE32-E72D297353CC}">
                <c16:uniqueId val="{00000000-F958-460D-99EA-6F733D48B312}"/>
              </c:ext>
            </c:extLst>
          </c:dPt>
          <c:cat>
            <c:strRef>
              <c:f>Лист1!$A$2:$A$14</c:f>
              <c:strCache>
                <c:ptCount val="13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110</c:v>
                </c:pt>
                <c:pt idx="11">
                  <c:v>120</c:v>
                </c:pt>
                <c:pt idx="12">
                  <c:v>рр.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  <c:pt idx="8">
                  <c:v>36</c:v>
                </c:pt>
                <c:pt idx="9">
                  <c:v>40</c:v>
                </c:pt>
                <c:pt idx="10">
                  <c:v>44</c:v>
                </c:pt>
                <c:pt idx="11">
                  <c:v>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58-460D-99EA-6F733D48B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116608"/>
        <c:axId val="150540672"/>
      </c:lineChart>
      <c:catAx>
        <c:axId val="150116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0540672"/>
        <c:crosses val="autoZero"/>
        <c:auto val="1"/>
        <c:lblAlgn val="ctr"/>
        <c:lblOffset val="100"/>
        <c:noMultiLvlLbl val="0"/>
      </c:catAx>
      <c:valAx>
        <c:axId val="150540672"/>
        <c:scaling>
          <c:orientation val="minMax"/>
          <c:max val="48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150116608"/>
        <c:crosses val="autoZero"/>
        <c:crossBetween val="between"/>
        <c:majorUnit val="4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5BE3-EB94-4199-83EE-992885557029}" type="datetimeFigureOut">
              <a:rPr lang="ru-RU" smtClean="0"/>
              <a:pPr/>
              <a:t>чт 19.03.20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0EFEE-6879-415A-9FA2-2B57986228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083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0EFEE-6879-415A-9FA2-2B579862280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19.03.20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19.03.20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19.03.20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19.03.20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19.03.20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19.03.20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19.03.20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19.03.20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19.03.20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19.03.20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19.03.20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чт 19.03.20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ergydep.mkrada.gov.ua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yivcity.gov.ua/news/kiv_u_viglyadi_energoservisnikh_dogovoriv_zaluchiv_105_mln_grn_privatnikh_investitsiy_v_energozberezhennya_shkil_i_ditsadkiv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50004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Фонд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ініціативного розвитку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958880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Аналіз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доцільності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затвердження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асигнувань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та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шляхів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управлінських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рішень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щодо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бюджетних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коштів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при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місцевої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політики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енергозбереження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Миколаєва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у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період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2017-2019г.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614364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Миколаїв 2020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555\Desktop\логотип фи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857760"/>
            <a:ext cx="1714512" cy="1285430"/>
          </a:xfrm>
          <a:prstGeom prst="rect">
            <a:avLst/>
          </a:prstGeom>
          <a:noFill/>
        </p:spPr>
      </p:pic>
      <p:pic>
        <p:nvPicPr>
          <p:cNvPr id="1027" name="Картинка1" descr="gerb_frgn_prosto"/>
          <p:cNvPicPr>
            <a:picLocks noRot="1" noChangeArrowheads="1"/>
          </p:cNvPicPr>
          <p:nvPr/>
        </p:nvPicPr>
        <p:blipFill>
          <a:blip r:embed="rId4">
            <a:lum bright="4000" contrast="4000"/>
          </a:blip>
          <a:srcRect/>
          <a:stretch>
            <a:fillRect/>
          </a:stretch>
        </p:blipFill>
        <p:spPr bwMode="auto">
          <a:xfrm>
            <a:off x="6929454" y="4929198"/>
            <a:ext cx="157163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ÐÐÐ¦ÐÐÐÐÐÐ¬ÐÐÐ ÐÐÐÐÐ§ÐÐÐÐ ÐÐÐÐÐÐ ÐÐ¢ÐÐ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5072074"/>
            <a:ext cx="4000500" cy="981076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6669359"/>
            <a:ext cx="9144000" cy="3463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500" b="1" i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Практики громадських префектів</a:t>
            </a:r>
            <a:endParaRPr lang="ru-RU" sz="2500" b="1" i="1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48324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Наші рекомендації  </a:t>
            </a:r>
          </a:p>
          <a:p>
            <a:pPr algn="ctr">
              <a:buNone/>
            </a:pP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підвищення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бюджетних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коштів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шляхом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запобігання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недоцільного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затвердження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бюджетних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асигнувань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енергозберігаючі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заходи: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669359"/>
            <a:ext cx="9144000" cy="3463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500" b="1" i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Практики громадських префектів</a:t>
            </a:r>
            <a:endParaRPr lang="ru-RU" sz="2500" b="1" i="1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/>
            </a:r>
            <a:br>
              <a:rPr lang="ru-RU" u="sng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8640"/>
            <a:ext cx="8229600" cy="6455070"/>
          </a:xfrm>
        </p:spPr>
        <p:txBody>
          <a:bodyPr>
            <a:normAutofit fontScale="25000" lnSpcReduction="20000"/>
          </a:bodyPr>
          <a:lstStyle/>
          <a:p>
            <a:endParaRPr lang="ru-RU" sz="6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 err="1"/>
              <a:t>Забезпечити</a:t>
            </a:r>
            <a:r>
              <a:rPr lang="ru-RU" sz="11200" dirty="0"/>
              <a:t> </a:t>
            </a:r>
            <a:r>
              <a:rPr lang="ru-RU" sz="11200" dirty="0" err="1"/>
              <a:t>прозорість</a:t>
            </a:r>
            <a:r>
              <a:rPr lang="ru-RU" sz="11200" dirty="0"/>
              <a:t> </a:t>
            </a:r>
            <a:r>
              <a:rPr lang="ru-RU" sz="11200" dirty="0" err="1"/>
              <a:t>бюджетної</a:t>
            </a:r>
            <a:r>
              <a:rPr lang="ru-RU" sz="11200" dirty="0"/>
              <a:t> </a:t>
            </a:r>
            <a:r>
              <a:rPr lang="ru-RU" sz="11200" dirty="0" err="1" smtClean="0"/>
              <a:t>політики</a:t>
            </a:r>
            <a:r>
              <a:rPr lang="ru-RU" sz="11200" dirty="0" smtClean="0"/>
              <a:t> </a:t>
            </a:r>
            <a:r>
              <a:rPr lang="ru-RU" sz="11200" dirty="0" err="1" smtClean="0"/>
              <a:t>енергоєффекивності</a:t>
            </a:r>
            <a:r>
              <a:rPr lang="ru-RU" sz="11200" dirty="0" smtClean="0"/>
              <a:t> </a:t>
            </a:r>
            <a:r>
              <a:rPr lang="ru-RU" sz="11200" dirty="0"/>
              <a:t>шляхом  </a:t>
            </a:r>
            <a:r>
              <a:rPr lang="ru-RU" sz="11200" dirty="0" err="1"/>
              <a:t>демонстрації</a:t>
            </a:r>
            <a:r>
              <a:rPr lang="ru-RU" sz="11200" dirty="0"/>
              <a:t> </a:t>
            </a:r>
            <a:r>
              <a:rPr lang="ru-RU" sz="11200" dirty="0" err="1"/>
              <a:t>фактичної</a:t>
            </a:r>
            <a:r>
              <a:rPr lang="ru-RU" sz="11200" dirty="0"/>
              <a:t> </a:t>
            </a:r>
            <a:r>
              <a:rPr lang="ru-RU" sz="11200" dirty="0" err="1"/>
              <a:t>економії</a:t>
            </a:r>
            <a:r>
              <a:rPr lang="ru-RU" sz="11200" dirty="0"/>
              <a:t> </a:t>
            </a:r>
            <a:r>
              <a:rPr lang="ru-RU" sz="11200" dirty="0" err="1"/>
              <a:t>енергоресурсів</a:t>
            </a:r>
            <a:r>
              <a:rPr lang="ru-RU" sz="11200" dirty="0"/>
              <a:t> та  </a:t>
            </a:r>
            <a:r>
              <a:rPr lang="ru-RU" sz="11200" dirty="0" err="1"/>
              <a:t>бюджетних</a:t>
            </a:r>
            <a:r>
              <a:rPr lang="ru-RU" sz="11200" dirty="0"/>
              <a:t> </a:t>
            </a:r>
            <a:r>
              <a:rPr lang="ru-RU" sz="11200" dirty="0" err="1"/>
              <a:t>коштів</a:t>
            </a:r>
            <a:r>
              <a:rPr lang="ru-RU" sz="11200" dirty="0"/>
              <a:t> у </a:t>
            </a:r>
            <a:r>
              <a:rPr lang="ru-RU" sz="11200" dirty="0" err="1"/>
              <a:t>розрізі</a:t>
            </a:r>
            <a:r>
              <a:rPr lang="ru-RU" sz="11200" dirty="0"/>
              <a:t> </a:t>
            </a:r>
            <a:r>
              <a:rPr lang="ru-RU" sz="11200" dirty="0" err="1"/>
              <a:t>програм</a:t>
            </a:r>
            <a:r>
              <a:rPr lang="ru-RU" sz="11200" dirty="0"/>
              <a:t> та </a:t>
            </a:r>
            <a:r>
              <a:rPr lang="ru-RU" sz="11200" dirty="0" err="1"/>
              <a:t>заходів</a:t>
            </a:r>
            <a:r>
              <a:rPr lang="ru-RU" sz="11200" dirty="0"/>
              <a:t>.</a:t>
            </a:r>
          </a:p>
          <a:p>
            <a:r>
              <a:rPr lang="ru-RU" sz="11200" dirty="0" err="1"/>
              <a:t>Забезпечити</a:t>
            </a:r>
            <a:r>
              <a:rPr lang="ru-RU" sz="11200" dirty="0"/>
              <a:t> </a:t>
            </a:r>
            <a:r>
              <a:rPr lang="ru-RU" sz="11200" dirty="0" err="1"/>
              <a:t>механізм</a:t>
            </a:r>
            <a:r>
              <a:rPr lang="ru-RU" sz="11200" dirty="0"/>
              <a:t> </a:t>
            </a:r>
            <a:r>
              <a:rPr lang="ru-RU" sz="11200" dirty="0" err="1"/>
              <a:t>відбору</a:t>
            </a:r>
            <a:r>
              <a:rPr lang="ru-RU" sz="11200" dirty="0"/>
              <a:t> </a:t>
            </a:r>
            <a:r>
              <a:rPr lang="ru-RU" sz="11200" dirty="0" err="1"/>
              <a:t>енергозберігаючих</a:t>
            </a:r>
            <a:r>
              <a:rPr lang="ru-RU" sz="11200" dirty="0"/>
              <a:t> </a:t>
            </a:r>
            <a:r>
              <a:rPr lang="ru-RU" sz="11200" dirty="0" err="1"/>
              <a:t>заходів</a:t>
            </a:r>
            <a:r>
              <a:rPr lang="ru-RU" sz="11200" dirty="0"/>
              <a:t> з точки </a:t>
            </a:r>
            <a:r>
              <a:rPr lang="ru-RU" sz="11200" dirty="0" err="1"/>
              <a:t>зору</a:t>
            </a:r>
            <a:r>
              <a:rPr lang="ru-RU" sz="11200" dirty="0"/>
              <a:t> </a:t>
            </a:r>
            <a:r>
              <a:rPr lang="ru-RU" sz="11200" dirty="0" err="1"/>
              <a:t>їх</a:t>
            </a:r>
            <a:r>
              <a:rPr lang="ru-RU" sz="11200" dirty="0"/>
              <a:t> </a:t>
            </a:r>
            <a:r>
              <a:rPr lang="ru-RU" sz="11200" dirty="0" err="1" smtClean="0"/>
              <a:t>економічної</a:t>
            </a:r>
            <a:r>
              <a:rPr lang="ru-RU" sz="11200" dirty="0" smtClean="0"/>
              <a:t> </a:t>
            </a:r>
            <a:r>
              <a:rPr lang="ru-RU" sz="11200" dirty="0" err="1" smtClean="0"/>
              <a:t>доцільності</a:t>
            </a:r>
            <a:r>
              <a:rPr lang="ru-RU" sz="11200" dirty="0" smtClean="0"/>
              <a:t>  </a:t>
            </a:r>
            <a:r>
              <a:rPr lang="ru-RU" sz="11200" dirty="0"/>
              <a:t>для бюджету.</a:t>
            </a:r>
          </a:p>
          <a:p>
            <a:r>
              <a:rPr lang="ru-RU" sz="11200" dirty="0"/>
              <a:t> </a:t>
            </a:r>
            <a:r>
              <a:rPr lang="ru-RU" sz="11200" dirty="0" err="1"/>
              <a:t>Забезпечити</a:t>
            </a:r>
            <a:r>
              <a:rPr lang="ru-RU" sz="11200" dirty="0"/>
              <a:t>  </a:t>
            </a:r>
            <a:r>
              <a:rPr lang="ru-RU" sz="11200" dirty="0" err="1"/>
              <a:t>дієвий</a:t>
            </a:r>
            <a:r>
              <a:rPr lang="ru-RU" sz="11200" dirty="0"/>
              <a:t>  </a:t>
            </a:r>
            <a:r>
              <a:rPr lang="ru-RU" sz="11200" dirty="0" err="1"/>
              <a:t>процес</a:t>
            </a:r>
            <a:r>
              <a:rPr lang="ru-RU" sz="11200" dirty="0"/>
              <a:t> </a:t>
            </a:r>
            <a:r>
              <a:rPr lang="ru-RU" sz="11200" dirty="0" err="1"/>
              <a:t>оцінки</a:t>
            </a:r>
            <a:r>
              <a:rPr lang="ru-RU" sz="11200" dirty="0"/>
              <a:t> </a:t>
            </a:r>
            <a:r>
              <a:rPr lang="ru-RU" sz="11200" dirty="0" err="1"/>
              <a:t>ефективності</a:t>
            </a:r>
            <a:r>
              <a:rPr lang="ru-RU" sz="11200" dirty="0"/>
              <a:t> </a:t>
            </a:r>
            <a:r>
              <a:rPr lang="ru-RU" sz="11200" dirty="0" err="1"/>
              <a:t>бюджетних</a:t>
            </a:r>
            <a:r>
              <a:rPr lang="ru-RU" sz="11200" dirty="0"/>
              <a:t> </a:t>
            </a:r>
            <a:r>
              <a:rPr lang="ru-RU" sz="11200" dirty="0" err="1"/>
              <a:t>програм</a:t>
            </a:r>
            <a:r>
              <a:rPr lang="ru-RU" sz="11200" dirty="0"/>
              <a:t> та </a:t>
            </a:r>
            <a:r>
              <a:rPr lang="ru-RU" sz="11200" dirty="0" err="1"/>
              <a:t>впливу</a:t>
            </a:r>
            <a:r>
              <a:rPr lang="ru-RU" sz="11200" dirty="0"/>
              <a:t> </a:t>
            </a:r>
            <a:r>
              <a:rPr lang="ru-RU" sz="11200" dirty="0" err="1"/>
              <a:t>цієї</a:t>
            </a:r>
            <a:r>
              <a:rPr lang="ru-RU" sz="11200" dirty="0"/>
              <a:t> </a:t>
            </a:r>
            <a:r>
              <a:rPr lang="ru-RU" sz="11200" dirty="0" err="1"/>
              <a:t>оцінки</a:t>
            </a:r>
            <a:r>
              <a:rPr lang="ru-RU" sz="11200" dirty="0"/>
              <a:t> на </a:t>
            </a:r>
            <a:r>
              <a:rPr lang="ru-RU" sz="11200" dirty="0" err="1"/>
              <a:t>доцільність</a:t>
            </a:r>
            <a:r>
              <a:rPr lang="ru-RU" sz="11200" dirty="0"/>
              <a:t> </a:t>
            </a:r>
            <a:r>
              <a:rPr lang="ru-RU" sz="11200" dirty="0" err="1"/>
              <a:t>використання</a:t>
            </a:r>
            <a:r>
              <a:rPr lang="ru-RU" sz="11200" dirty="0"/>
              <a:t> </a:t>
            </a:r>
            <a:r>
              <a:rPr lang="ru-RU" sz="11200" dirty="0" err="1"/>
              <a:t>бюджетних</a:t>
            </a:r>
            <a:r>
              <a:rPr lang="ru-RU" sz="11200" dirty="0"/>
              <a:t> </a:t>
            </a:r>
            <a:r>
              <a:rPr lang="ru-RU" sz="11200" dirty="0" err="1"/>
              <a:t>коштів</a:t>
            </a:r>
            <a:r>
              <a:rPr lang="ru-RU" sz="11200" dirty="0"/>
              <a:t> у </a:t>
            </a:r>
            <a:r>
              <a:rPr lang="ru-RU" sz="11200" dirty="0" err="1"/>
              <a:t>наступних</a:t>
            </a:r>
            <a:r>
              <a:rPr lang="ru-RU" sz="11200" dirty="0"/>
              <a:t> </a:t>
            </a:r>
            <a:r>
              <a:rPr lang="ru-RU" sz="11200" dirty="0" err="1"/>
              <a:t>бюджетних</a:t>
            </a:r>
            <a:r>
              <a:rPr lang="ru-RU" sz="11200" dirty="0"/>
              <a:t> </a:t>
            </a:r>
            <a:r>
              <a:rPr lang="ru-RU" sz="11200" dirty="0" err="1"/>
              <a:t>періодах</a:t>
            </a:r>
            <a:r>
              <a:rPr lang="ru-RU" sz="11200" dirty="0"/>
              <a:t>. </a:t>
            </a:r>
          </a:p>
          <a:p>
            <a:r>
              <a:rPr lang="ru-RU" sz="11200" dirty="0" err="1"/>
              <a:t>Посілити</a:t>
            </a:r>
            <a:r>
              <a:rPr lang="ru-RU" sz="11200" dirty="0"/>
              <a:t> </a:t>
            </a:r>
            <a:r>
              <a:rPr lang="ru-RU" sz="11200" dirty="0" err="1"/>
              <a:t>відповідальність</a:t>
            </a:r>
            <a:r>
              <a:rPr lang="ru-RU" sz="11200" dirty="0"/>
              <a:t> ГРБК при </a:t>
            </a:r>
            <a:r>
              <a:rPr lang="ru-RU" sz="11200" dirty="0" err="1"/>
              <a:t>проведенні</a:t>
            </a:r>
            <a:r>
              <a:rPr lang="ru-RU" sz="11200" dirty="0"/>
              <a:t> </a:t>
            </a:r>
            <a:r>
              <a:rPr lang="ru-RU" sz="11200" dirty="0" err="1"/>
              <a:t>політики</a:t>
            </a:r>
            <a:r>
              <a:rPr lang="ru-RU" sz="11200" dirty="0"/>
              <a:t> </a:t>
            </a:r>
            <a:r>
              <a:rPr lang="ru-RU" sz="11200" dirty="0" err="1"/>
              <a:t>енергозбереження</a:t>
            </a:r>
            <a:r>
              <a:rPr lang="ru-RU" sz="11200" dirty="0"/>
              <a:t>.</a:t>
            </a:r>
          </a:p>
          <a:p>
            <a:r>
              <a:rPr lang="ru-RU" sz="11200" dirty="0" err="1"/>
              <a:t>Створити</a:t>
            </a:r>
            <a:r>
              <a:rPr lang="ru-RU" sz="11200" dirty="0"/>
              <a:t> </a:t>
            </a:r>
            <a:r>
              <a:rPr lang="ru-RU" sz="11200" dirty="0" err="1"/>
              <a:t>експертно</a:t>
            </a:r>
            <a:r>
              <a:rPr lang="ru-RU" sz="11200" dirty="0"/>
              <a:t> </a:t>
            </a:r>
            <a:r>
              <a:rPr lang="ru-RU" sz="11200" dirty="0" err="1"/>
              <a:t>громадську</a:t>
            </a:r>
            <a:r>
              <a:rPr lang="ru-RU" sz="11200" dirty="0"/>
              <a:t> раду при </a:t>
            </a:r>
            <a:r>
              <a:rPr lang="ru-RU" sz="11200" dirty="0" err="1"/>
              <a:t>Департаменті</a:t>
            </a:r>
            <a:r>
              <a:rPr lang="ru-RU" sz="11200" dirty="0"/>
              <a:t> </a:t>
            </a:r>
            <a:r>
              <a:rPr lang="ru-RU" sz="11200" dirty="0" err="1"/>
              <a:t>енергетики</a:t>
            </a:r>
            <a:endParaRPr lang="ru-RU" sz="11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669359"/>
            <a:ext cx="9144000" cy="3463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500" b="1" i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Практики громадських префектів</a:t>
            </a:r>
            <a:endParaRPr lang="ru-RU" sz="2500" b="1" i="1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7174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dirty="0" smtClean="0">
                <a:solidFill>
                  <a:srgbClr val="672E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Дякуємо за увагу!</a:t>
            </a:r>
            <a:endParaRPr lang="ru-RU" sz="7200" b="1" dirty="0">
              <a:solidFill>
                <a:srgbClr val="672E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6669359"/>
            <a:ext cx="9144000" cy="3463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500" b="1" i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Практики громадських префектів</a:t>
            </a:r>
            <a:endParaRPr lang="ru-RU" sz="2500" b="1" i="1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Контакти</a:t>
            </a:r>
            <a:endParaRPr lang="ru-RU" dirty="0"/>
          </a:p>
        </p:txBody>
      </p:sp>
      <p:pic>
        <p:nvPicPr>
          <p:cNvPr id="37890" name="Picture 2" descr="C:\Users\555\Desktop\логотип фи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1937616" cy="1452699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488" y="1428736"/>
          <a:ext cx="6072230" cy="348466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95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713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/>
                        <a:t>Найменування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673" marR="656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ГО</a:t>
                      </a:r>
                      <a:r>
                        <a:rPr lang="uk-UA" sz="1800" kern="1200" dirty="0" smtClean="0"/>
                        <a:t> «</a:t>
                      </a:r>
                      <a:r>
                        <a:rPr lang="ru-RU" sz="1800" kern="1200" dirty="0" smtClean="0"/>
                        <a:t>Фонд </a:t>
                      </a:r>
                      <a:r>
                        <a:rPr lang="ru-RU" sz="1800" kern="1200" dirty="0" err="1" smtClean="0"/>
                        <a:t>Ініціативного</a:t>
                      </a:r>
                      <a:r>
                        <a:rPr lang="ru-RU" sz="1800" kern="1200" dirty="0" smtClean="0"/>
                        <a:t>  Р</a:t>
                      </a:r>
                      <a:r>
                        <a:rPr lang="uk-UA" sz="1800" kern="1200" dirty="0" smtClean="0"/>
                        <a:t>о</a:t>
                      </a:r>
                      <a:r>
                        <a:rPr lang="ru-RU" sz="1800" kern="1200" dirty="0" err="1" smtClean="0"/>
                        <a:t>звитку</a:t>
                      </a:r>
                      <a:r>
                        <a:rPr lang="uk-UA" sz="1800" kern="1200" dirty="0" smtClean="0"/>
                        <a:t>»</a:t>
                      </a:r>
                      <a:endParaRPr lang="ru-RU" sz="1800" b="1" kern="12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673" marR="6567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52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/>
                        <a:t>Адреса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673" marR="656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/>
                        <a:t>54001, Україна,</a:t>
                      </a:r>
                      <a:r>
                        <a:rPr lang="uk-UA" sz="1800" kern="1200" baseline="0" dirty="0" smtClean="0"/>
                        <a:t> м. Миколаїв, вул</a:t>
                      </a:r>
                      <a:r>
                        <a:rPr lang="uk-UA" sz="1800" kern="1200" dirty="0" smtClean="0"/>
                        <a:t>. </a:t>
                      </a:r>
                      <a:r>
                        <a:rPr lang="uk-UA" sz="1800" kern="1200" dirty="0" err="1" smtClean="0"/>
                        <a:t>Адміральска</a:t>
                      </a:r>
                      <a:r>
                        <a:rPr lang="uk-UA" sz="1800" kern="1200" dirty="0" smtClean="0"/>
                        <a:t>, 18 кв.41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673" marR="6567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52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/>
                        <a:t>Керівник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673" marR="656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/>
                        <a:t>Кашуба Ганна Володимирівна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673" marR="6567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52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/>
                        <a:t>Телефон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673" marR="656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+380503949984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673" marR="6567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52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e-mail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673" marR="656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fond</a:t>
                      </a:r>
                      <a:r>
                        <a:rPr lang="ru-RU" sz="1800" kern="1200" dirty="0" smtClean="0"/>
                        <a:t>.</a:t>
                      </a:r>
                      <a:r>
                        <a:rPr lang="en-US" sz="1800" kern="1200" dirty="0" err="1" smtClean="0"/>
                        <a:t>inr</a:t>
                      </a:r>
                      <a:r>
                        <a:rPr lang="uk-UA" sz="1800" kern="1200" dirty="0" smtClean="0"/>
                        <a:t>@</a:t>
                      </a:r>
                      <a:r>
                        <a:rPr lang="uk-UA" sz="1800" kern="1200" dirty="0" err="1" smtClean="0"/>
                        <a:t>gmail.com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673" marR="6567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6669359"/>
            <a:ext cx="9144000" cy="3463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500" b="1" i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Практики громадських префектів</a:t>
            </a:r>
            <a:endParaRPr lang="ru-RU" sz="2500" b="1" i="1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sz="5300" b="1" u="sng" dirty="0">
                <a:latin typeface="+mn-lt"/>
                <a:ea typeface="+mn-ea"/>
                <a:cs typeface="+mn-cs"/>
              </a:rPr>
              <a:t>Мета  дослідження:</a:t>
            </a:r>
            <a:r>
              <a:rPr lang="ru-RU" sz="5300" b="1" u="sng" dirty="0">
                <a:latin typeface="+mn-lt"/>
                <a:ea typeface="+mn-ea"/>
                <a:cs typeface="+mn-cs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3900" b="1" dirty="0">
              <a:solidFill>
                <a:srgbClr val="21212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000" b="1" dirty="0" err="1"/>
              <a:t>Підвищення</a:t>
            </a:r>
            <a:r>
              <a:rPr lang="ru-RU" sz="4000" b="1" dirty="0"/>
              <a:t> </a:t>
            </a:r>
            <a:r>
              <a:rPr lang="ru-RU" sz="4000" b="1" dirty="0" err="1"/>
              <a:t>ефективності</a:t>
            </a:r>
            <a:r>
              <a:rPr lang="ru-RU" sz="4000" b="1" dirty="0"/>
              <a:t> </a:t>
            </a:r>
            <a:r>
              <a:rPr lang="ru-RU" sz="4000" b="1" dirty="0" err="1"/>
              <a:t>використання</a:t>
            </a:r>
            <a:r>
              <a:rPr lang="ru-RU" sz="4000" b="1" dirty="0"/>
              <a:t> </a:t>
            </a:r>
            <a:r>
              <a:rPr lang="ru-RU" sz="4000" b="1" dirty="0" err="1"/>
              <a:t>бюджетних</a:t>
            </a:r>
            <a:r>
              <a:rPr lang="ru-RU" sz="4000" b="1" dirty="0"/>
              <a:t> </a:t>
            </a:r>
            <a:r>
              <a:rPr lang="ru-RU" sz="4000" b="1" dirty="0" err="1"/>
              <a:t>коштів</a:t>
            </a:r>
            <a:r>
              <a:rPr lang="ru-RU" sz="4000" b="1" dirty="0"/>
              <a:t> шляхом </a:t>
            </a:r>
            <a:r>
              <a:rPr lang="ru-RU" sz="4000" b="1" dirty="0" err="1"/>
              <a:t>запобігання</a:t>
            </a:r>
            <a:r>
              <a:rPr lang="ru-RU" sz="4000" b="1" dirty="0"/>
              <a:t> </a:t>
            </a:r>
            <a:r>
              <a:rPr lang="ru-RU" sz="4000" b="1" dirty="0" err="1"/>
              <a:t>недоцільного</a:t>
            </a:r>
            <a:r>
              <a:rPr lang="ru-RU" sz="4000" b="1" dirty="0"/>
              <a:t> </a:t>
            </a:r>
            <a:r>
              <a:rPr lang="ru-RU" sz="4000" b="1" dirty="0" err="1"/>
              <a:t>затвердження</a:t>
            </a:r>
            <a:r>
              <a:rPr lang="ru-RU" sz="4000" b="1" dirty="0"/>
              <a:t> </a:t>
            </a:r>
            <a:r>
              <a:rPr lang="ru-RU" sz="4000" b="1" dirty="0" err="1"/>
              <a:t>бюджетних</a:t>
            </a:r>
            <a:r>
              <a:rPr lang="ru-RU" sz="4000" b="1" dirty="0"/>
              <a:t> </a:t>
            </a:r>
            <a:r>
              <a:rPr lang="ru-RU" sz="4000" b="1" dirty="0" err="1"/>
              <a:t>асигнувань</a:t>
            </a:r>
            <a:r>
              <a:rPr lang="ru-RU" sz="4000" b="1" dirty="0"/>
              <a:t> на </a:t>
            </a:r>
            <a:r>
              <a:rPr lang="ru-RU" sz="4000" b="1" dirty="0" err="1"/>
              <a:t>енергозберігаючі</a:t>
            </a:r>
            <a:r>
              <a:rPr lang="ru-RU" sz="4000" b="1" dirty="0"/>
              <a:t> </a:t>
            </a:r>
            <a:r>
              <a:rPr lang="ru-RU" sz="4000" b="1" dirty="0" err="1"/>
              <a:t>програми</a:t>
            </a:r>
            <a:r>
              <a:rPr lang="ru-RU" sz="4000" b="1" dirty="0"/>
              <a:t> та заходи.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669359"/>
            <a:ext cx="9144000" cy="3463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500" b="1" i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Практики громадських префектів</a:t>
            </a:r>
            <a:endParaRPr lang="ru-RU" sz="2500" b="1" i="1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Гипотеза </a:t>
            </a:r>
            <a:r>
              <a:rPr lang="ru-RU" dirty="0" err="1" smtClean="0"/>
              <a:t>дослідження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err="1" smtClean="0"/>
              <a:t>Недоцільне</a:t>
            </a:r>
            <a:r>
              <a:rPr lang="ru-RU" sz="3600" dirty="0" smtClean="0"/>
              <a:t> </a:t>
            </a:r>
            <a:r>
              <a:rPr lang="ru-RU" sz="3600" dirty="0" err="1" smtClean="0"/>
              <a:t>затвердження</a:t>
            </a:r>
            <a:r>
              <a:rPr lang="ru-RU" sz="3600" dirty="0" smtClean="0"/>
              <a:t> </a:t>
            </a:r>
            <a:r>
              <a:rPr lang="ru-RU" sz="3600" dirty="0" err="1"/>
              <a:t>асигнувань</a:t>
            </a:r>
            <a:r>
              <a:rPr lang="ru-RU" sz="3600" dirty="0"/>
              <a:t> за </a:t>
            </a:r>
            <a:r>
              <a:rPr lang="ru-RU" sz="3600" dirty="0" err="1"/>
              <a:t>статтями</a:t>
            </a:r>
            <a:r>
              <a:rPr lang="ru-RU" sz="3600" dirty="0"/>
              <a:t> </a:t>
            </a:r>
            <a:r>
              <a:rPr lang="ru-RU" sz="3600" dirty="0" err="1"/>
              <a:t>бюджетних</a:t>
            </a:r>
            <a:r>
              <a:rPr lang="ru-RU" sz="3600" dirty="0"/>
              <a:t> </a:t>
            </a:r>
            <a:r>
              <a:rPr lang="ru-RU" sz="3600" dirty="0" err="1"/>
              <a:t>програм</a:t>
            </a:r>
            <a:r>
              <a:rPr lang="ru-RU" sz="3600" dirty="0"/>
              <a:t>,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підвищує</a:t>
            </a:r>
            <a:r>
              <a:rPr lang="ru-RU" sz="3600" dirty="0"/>
              <a:t> </a:t>
            </a:r>
            <a:r>
              <a:rPr lang="ru-RU" sz="3600" dirty="0" err="1"/>
              <a:t>ризик</a:t>
            </a:r>
            <a:r>
              <a:rPr lang="ru-RU" sz="3600" dirty="0"/>
              <a:t> </a:t>
            </a:r>
            <a:r>
              <a:rPr lang="ru-RU" sz="3600" dirty="0" err="1"/>
              <a:t>неефективного</a:t>
            </a:r>
            <a:r>
              <a:rPr lang="ru-RU" sz="3600" dirty="0"/>
              <a:t> </a:t>
            </a:r>
            <a:r>
              <a:rPr lang="ru-RU" sz="3600" dirty="0" err="1"/>
              <a:t>використання</a:t>
            </a:r>
            <a:r>
              <a:rPr lang="ru-RU" sz="3600" dirty="0"/>
              <a:t> </a:t>
            </a:r>
            <a:r>
              <a:rPr lang="ru-RU" sz="3600" dirty="0" err="1"/>
              <a:t>бюджетних</a:t>
            </a:r>
            <a:r>
              <a:rPr lang="ru-RU" sz="3600" dirty="0"/>
              <a:t> </a:t>
            </a:r>
            <a:r>
              <a:rPr lang="ru-RU" sz="3600" dirty="0" err="1"/>
              <a:t>коштів</a:t>
            </a:r>
            <a:r>
              <a:rPr lang="ru-RU" sz="3600" dirty="0"/>
              <a:t> Департаментом </a:t>
            </a:r>
            <a:r>
              <a:rPr lang="ru-RU" sz="3600" dirty="0" err="1"/>
              <a:t>енергетики</a:t>
            </a:r>
            <a:r>
              <a:rPr lang="ru-RU" sz="3600" dirty="0"/>
              <a:t>, </a:t>
            </a:r>
            <a:r>
              <a:rPr lang="ru-RU" sz="3600" dirty="0" err="1"/>
              <a:t>енергозбереження</a:t>
            </a:r>
            <a:r>
              <a:rPr lang="ru-RU" sz="3600" dirty="0"/>
              <a:t> та </a:t>
            </a:r>
            <a:r>
              <a:rPr lang="ru-RU" sz="3600" dirty="0" err="1"/>
              <a:t>впровадження</a:t>
            </a:r>
            <a:r>
              <a:rPr lang="ru-RU" sz="3600" dirty="0"/>
              <a:t> </a:t>
            </a:r>
            <a:r>
              <a:rPr lang="ru-RU" sz="3600" dirty="0" err="1"/>
              <a:t>інноваційних</a:t>
            </a:r>
            <a:r>
              <a:rPr lang="ru-RU" sz="3600" dirty="0"/>
              <a:t> </a:t>
            </a:r>
            <a:r>
              <a:rPr lang="ru-RU" sz="3600" dirty="0" err="1"/>
              <a:t>технологій</a:t>
            </a:r>
            <a:r>
              <a:rPr lang="ru-RU" sz="3600" dirty="0"/>
              <a:t> м </a:t>
            </a:r>
            <a:r>
              <a:rPr lang="ru-RU" sz="3600" dirty="0" err="1" smtClean="0"/>
              <a:t>Миколаєва</a:t>
            </a:r>
            <a:endParaRPr lang="ru-RU" sz="3600" dirty="0" smtClean="0"/>
          </a:p>
          <a:p>
            <a:pPr marL="0" indent="0" algn="ctr">
              <a:buNone/>
            </a:pPr>
            <a:r>
              <a:rPr lang="ru-RU" sz="3600" dirty="0" smtClean="0"/>
              <a:t> (у </a:t>
            </a:r>
            <a:r>
              <a:rPr lang="ru-RU" sz="3600" dirty="0" err="1"/>
              <a:t>період</a:t>
            </a:r>
            <a:r>
              <a:rPr lang="ru-RU" sz="3600" dirty="0"/>
              <a:t> </a:t>
            </a:r>
            <a:r>
              <a:rPr lang="ru-RU" sz="3600" dirty="0" smtClean="0"/>
              <a:t>2017-2019г)</a:t>
            </a:r>
            <a:endParaRPr lang="ru-RU" sz="3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669359"/>
            <a:ext cx="9144000" cy="3463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500" b="1" i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Практики громадських префектів</a:t>
            </a:r>
            <a:endParaRPr lang="ru-RU" sz="2500" b="1" i="1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323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600" b="1" dirty="0" err="1"/>
              <a:t>Обсяг</a:t>
            </a:r>
            <a:r>
              <a:rPr lang="ru-RU" sz="3600" b="1" dirty="0"/>
              <a:t> </a:t>
            </a:r>
            <a:r>
              <a:rPr lang="ru-RU" sz="3600" b="1" dirty="0" err="1"/>
              <a:t>економії</a:t>
            </a:r>
            <a:r>
              <a:rPr lang="ru-RU" sz="3600" b="1" dirty="0"/>
              <a:t> </a:t>
            </a:r>
            <a:r>
              <a:rPr lang="ru-RU" sz="3600" b="1" dirty="0" err="1"/>
              <a:t>бюджетних</a:t>
            </a:r>
            <a:r>
              <a:rPr lang="ru-RU" sz="3600" b="1" dirty="0"/>
              <a:t> </a:t>
            </a:r>
            <a:r>
              <a:rPr lang="ru-RU" sz="3600" b="1" dirty="0" err="1"/>
              <a:t>коштів</a:t>
            </a:r>
            <a:r>
              <a:rPr lang="ru-RU" sz="3600" b="1" dirty="0"/>
              <a:t> </a:t>
            </a:r>
            <a:r>
              <a:rPr lang="ru-RU" sz="3600" b="1" dirty="0" err="1"/>
              <a:t>внаслідок</a:t>
            </a:r>
            <a:r>
              <a:rPr lang="ru-RU" sz="3600" b="1" dirty="0"/>
              <a:t> </a:t>
            </a:r>
            <a:r>
              <a:rPr lang="ru-RU" sz="3600" b="1" dirty="0" err="1"/>
              <a:t>проведення</a:t>
            </a:r>
            <a:r>
              <a:rPr lang="ru-RU" sz="3600" b="1" dirty="0"/>
              <a:t> </a:t>
            </a:r>
            <a:r>
              <a:rPr lang="ru-RU" sz="3600" b="1" dirty="0" err="1"/>
              <a:t>політики</a:t>
            </a:r>
            <a:r>
              <a:rPr lang="ru-RU" sz="3600" b="1" dirty="0"/>
              <a:t> </a:t>
            </a:r>
            <a:r>
              <a:rPr lang="ru-RU" sz="3600" b="1" dirty="0" err="1"/>
              <a:t>енергозбереження</a:t>
            </a:r>
            <a:r>
              <a:rPr lang="ru-RU" sz="3600" b="1" dirty="0"/>
              <a:t> в </a:t>
            </a:r>
            <a:r>
              <a:rPr lang="ru-RU" sz="3600" b="1" dirty="0" err="1"/>
              <a:t>період</a:t>
            </a:r>
            <a:r>
              <a:rPr lang="ru-RU" sz="3600" b="1" dirty="0"/>
              <a:t> 2017-2019 (</a:t>
            </a:r>
            <a:r>
              <a:rPr lang="ru-RU" sz="3600" b="1" dirty="0" err="1"/>
              <a:t>Інформація</a:t>
            </a:r>
            <a:r>
              <a:rPr lang="ru-RU" sz="3600" b="1" dirty="0"/>
              <a:t> з сайту Департаменту </a:t>
            </a:r>
            <a:r>
              <a:rPr lang="ru-RU" sz="3600" b="1" dirty="0" err="1"/>
              <a:t>енергетики</a:t>
            </a:r>
            <a:r>
              <a:rPr lang="ru-RU" sz="3600" b="1" dirty="0"/>
              <a:t>)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43896"/>
            <a:ext cx="8229600" cy="377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2146637"/>
            <a:ext cx="3242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energydep.mkrada.gov.ua</a:t>
            </a:r>
            <a:endParaRPr lang="uk-UA" dirty="0" smtClean="0"/>
          </a:p>
          <a:p>
            <a:endParaRPr lang="uk-UA" dirty="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6669359"/>
            <a:ext cx="9144000" cy="3463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500" b="1" i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Практики громадських префектів</a:t>
            </a:r>
            <a:endParaRPr lang="ru-RU" sz="2500" b="1" i="1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4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050220"/>
              </p:ext>
            </p:extLst>
          </p:nvPr>
        </p:nvGraphicFramePr>
        <p:xfrm>
          <a:off x="457200" y="1124744"/>
          <a:ext cx="82296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7112"/>
            <a:ext cx="9118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Економія бюджетних коштів внаслідок впровадження </a:t>
            </a:r>
          </a:p>
          <a:p>
            <a:pPr algn="ctr"/>
            <a:r>
              <a:rPr lang="uk-UA" sz="2400" b="1" dirty="0" smtClean="0"/>
              <a:t>енергозберігаючих заходів </a:t>
            </a:r>
            <a:r>
              <a:rPr lang="ru-RU" sz="2400" b="1" dirty="0" smtClean="0"/>
              <a:t>у </a:t>
            </a:r>
            <a:r>
              <a:rPr lang="ru-RU" sz="2400" b="1" dirty="0" err="1"/>
              <a:t>співвідношенні</a:t>
            </a:r>
            <a:r>
              <a:rPr lang="ru-RU" sz="2400" b="1" dirty="0"/>
              <a:t> з </a:t>
            </a:r>
            <a:r>
              <a:rPr lang="ru-RU" sz="2400" b="1" dirty="0" err="1"/>
              <a:t>бюджетними</a:t>
            </a:r>
            <a:r>
              <a:rPr lang="ru-RU" sz="2400" b="1" dirty="0"/>
              <a:t> </a:t>
            </a:r>
            <a:r>
              <a:rPr lang="ru-RU" sz="2400" b="1" dirty="0" err="1"/>
              <a:t>асігнованіямі</a:t>
            </a:r>
            <a:r>
              <a:rPr lang="ru-RU" sz="2400" b="1" dirty="0"/>
              <a:t> по Департаменту </a:t>
            </a:r>
            <a:r>
              <a:rPr lang="ru-RU" sz="2400" b="1" dirty="0" err="1"/>
              <a:t>енергетики</a:t>
            </a:r>
            <a:r>
              <a:rPr lang="ru-RU" sz="2400" b="1" dirty="0"/>
              <a:t> в </a:t>
            </a:r>
            <a:r>
              <a:rPr lang="ru-RU" sz="2400" b="1" dirty="0" err="1"/>
              <a:t>період</a:t>
            </a:r>
            <a:r>
              <a:rPr lang="ru-RU" sz="2400" b="1" dirty="0"/>
              <a:t> 2017-2019р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6669359"/>
            <a:ext cx="9144000" cy="3463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500" b="1" i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Практики громадських префектів</a:t>
            </a:r>
            <a:endParaRPr lang="ru-RU" sz="2500" b="1" i="1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688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Графік</a:t>
            </a:r>
            <a:r>
              <a:rPr lang="ru-RU" sz="3600" dirty="0" smtClean="0"/>
              <a:t> </a:t>
            </a:r>
            <a:r>
              <a:rPr lang="ru-RU" sz="3600" dirty="0" err="1" smtClean="0"/>
              <a:t>окупності</a:t>
            </a:r>
            <a:r>
              <a:rPr lang="ru-RU" sz="3600" dirty="0" smtClean="0"/>
              <a:t> </a:t>
            </a:r>
            <a:r>
              <a:rPr lang="ru-RU" sz="3600" dirty="0" err="1" smtClean="0"/>
              <a:t>заходів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/>
              <a:t>у </a:t>
            </a:r>
            <a:r>
              <a:rPr lang="ru-RU" sz="3600" dirty="0" err="1"/>
              <a:t>розрізі</a:t>
            </a:r>
            <a:r>
              <a:rPr lang="ru-RU" sz="3600" dirty="0"/>
              <a:t> </a:t>
            </a:r>
            <a:r>
              <a:rPr lang="ru-RU" sz="3600" dirty="0" err="1"/>
              <a:t>бюджетних</a:t>
            </a:r>
            <a:r>
              <a:rPr lang="ru-RU" sz="3600" dirty="0"/>
              <a:t> </a:t>
            </a:r>
            <a:r>
              <a:rPr lang="ru-RU" sz="3600" dirty="0" err="1" smtClean="0"/>
              <a:t>програм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«Заходи з </a:t>
            </a:r>
            <a:r>
              <a:rPr lang="ru-RU" sz="3600" dirty="0" err="1" smtClean="0"/>
              <a:t>енергозбереження</a:t>
            </a:r>
            <a:r>
              <a:rPr lang="ru-RU" sz="3600" dirty="0" smtClean="0"/>
              <a:t>» 2019, млн </a:t>
            </a:r>
            <a:r>
              <a:rPr lang="ru-RU" sz="3600" dirty="0" err="1" smtClean="0"/>
              <a:t>грн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143635"/>
              </p:ext>
            </p:extLst>
          </p:nvPr>
        </p:nvGraphicFramePr>
        <p:xfrm>
          <a:off x="467544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6669359"/>
            <a:ext cx="9144000" cy="3463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500" b="1" i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Практики громадських префектів</a:t>
            </a:r>
            <a:endParaRPr lang="ru-RU" sz="2500" b="1" i="1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974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713" y="1196752"/>
            <a:ext cx="6555155" cy="48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44" y="57498"/>
            <a:ext cx="90402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 smtClean="0"/>
              <a:t>Приклад реалізації політики енергоефективності </a:t>
            </a:r>
          </a:p>
          <a:p>
            <a:pPr algn="ctr"/>
            <a:r>
              <a:rPr lang="uk-UA" sz="3200" b="1" dirty="0" smtClean="0"/>
              <a:t>в м. Києві 2016-2019 рр.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6217477"/>
            <a:ext cx="90717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hlinkClick r:id="rId3"/>
              </a:rPr>
              <a:t>https://kyivcity.gov.ua/news/kiv_u_viglyadi_energoservisnikh_dogovoriv_zaluchiv_105_mln_grn_privatnikh_investitsiy_v_energozberezhennya_shkil_i_ditsadkiv</a:t>
            </a:r>
            <a:r>
              <a:rPr lang="en-US" sz="1050" dirty="0" smtClean="0">
                <a:hlinkClick r:id="rId3"/>
              </a:rPr>
              <a:t>/</a:t>
            </a:r>
            <a:endParaRPr lang="uk-UA" sz="1050" dirty="0" smtClean="0"/>
          </a:p>
          <a:p>
            <a:endParaRPr lang="ru-RU" sz="105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6669359"/>
            <a:ext cx="9144000" cy="3463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500" b="1" i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Практики громадських префектів</a:t>
            </a:r>
            <a:endParaRPr lang="ru-RU" sz="2500" b="1" i="1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414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6669359"/>
            <a:ext cx="9144000" cy="3463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500" b="1" i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Практики громадських префектів</a:t>
            </a:r>
            <a:endParaRPr lang="ru-RU" sz="2500" b="1" i="1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678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 дослідження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3000" b="1" dirty="0"/>
              <a:t>Бюджетна політика енергозбереження та енергоефективності недостатньо </a:t>
            </a:r>
            <a:r>
              <a:rPr lang="uk-UA" sz="3000" b="1" dirty="0" smtClean="0"/>
              <a:t>ефективна </a:t>
            </a:r>
            <a:r>
              <a:rPr lang="uk-UA" sz="3000" b="1" dirty="0"/>
              <a:t>с </a:t>
            </a:r>
            <a:r>
              <a:rPr lang="uk-UA" sz="3000" b="1" dirty="0" smtClean="0"/>
              <a:t>точки </a:t>
            </a:r>
            <a:r>
              <a:rPr lang="uk-UA" sz="3000" b="1" dirty="0"/>
              <a:t>зору </a:t>
            </a:r>
            <a:r>
              <a:rPr lang="uk-UA" sz="3000" b="1" dirty="0" smtClean="0"/>
              <a:t>економічної </a:t>
            </a:r>
            <a:r>
              <a:rPr lang="uk-UA" sz="3000" b="1" dirty="0"/>
              <a:t>доцільності для </a:t>
            </a:r>
            <a:r>
              <a:rPr lang="uk-UA" sz="3000" b="1" dirty="0" smtClean="0"/>
              <a:t>бюджету </a:t>
            </a:r>
            <a:r>
              <a:rPr lang="uk-UA" sz="3000" b="1" dirty="0"/>
              <a:t>міста. </a:t>
            </a:r>
            <a:endParaRPr lang="uk-UA" sz="3000" b="1" dirty="0" smtClean="0"/>
          </a:p>
          <a:p>
            <a:pPr marL="0" indent="0">
              <a:buNone/>
            </a:pPr>
            <a:endParaRPr lang="uk-UA" sz="3000" dirty="0" smtClean="0"/>
          </a:p>
          <a:p>
            <a:pPr marL="0" indent="0">
              <a:buNone/>
            </a:pPr>
            <a:r>
              <a:rPr lang="uk-UA" sz="3000" dirty="0" smtClean="0"/>
              <a:t>Оскільки, </a:t>
            </a:r>
            <a:r>
              <a:rPr lang="uk-UA" sz="3000" dirty="0"/>
              <a:t>у контексті </a:t>
            </a:r>
            <a:r>
              <a:rPr lang="uk-UA" sz="3000" dirty="0" smtClean="0"/>
              <a:t>бюджетних питань – реалізація програм та заходів з енергозбереження, має забезпечувати щорічну економію витрат на оплату енергоносіїв, достатню для повернення інвестицій та отримання доходів у бюджет.</a:t>
            </a:r>
          </a:p>
          <a:p>
            <a:pPr marL="0" indent="0">
              <a:buNone/>
            </a:pPr>
            <a:r>
              <a:rPr lang="uk-UA" sz="2800" dirty="0" smtClean="0"/>
              <a:t> </a:t>
            </a:r>
            <a:endParaRPr lang="ru-RU" sz="28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669359"/>
            <a:ext cx="9144000" cy="3463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500" b="1" i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Практики громадських префектів</a:t>
            </a:r>
            <a:endParaRPr lang="ru-RU" sz="2500" b="1" i="1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879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2629</TotalTime>
  <Words>354</Words>
  <Application>Microsoft Office PowerPoint</Application>
  <PresentationFormat>Экран (4:3)</PresentationFormat>
  <Paragraphs>60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Batang</vt:lpstr>
      <vt:lpstr>Arial</vt:lpstr>
      <vt:lpstr>Calibri</vt:lpstr>
      <vt:lpstr>Times New Roman</vt:lpstr>
      <vt:lpstr>Тема Office</vt:lpstr>
      <vt:lpstr>Презентация PowerPoint</vt:lpstr>
      <vt:lpstr>Мета  дослідження:  </vt:lpstr>
      <vt:lpstr> Гипотеза дослідження: </vt:lpstr>
      <vt:lpstr> Обсяг економії бюджетних коштів внаслідок проведення політики енергозбереження в період 2017-2019 (Інформація з сайту Департаменту енергетики)</vt:lpstr>
      <vt:lpstr>Презентация PowerPoint</vt:lpstr>
      <vt:lpstr>Графік окупності заходів  у розрізі бюджетних програм  «Заходи з енергозбереження» 2019, млн грн</vt:lpstr>
      <vt:lpstr>Презентация PowerPoint</vt:lpstr>
      <vt:lpstr>Презентация PowerPoint</vt:lpstr>
      <vt:lpstr>Висновки дослідження</vt:lpstr>
      <vt:lpstr>Презентация PowerPoint</vt:lpstr>
      <vt:lpstr> </vt:lpstr>
      <vt:lpstr>Презентация PowerPoint</vt:lpstr>
      <vt:lpstr>Контакти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555</dc:creator>
  <cp:lastModifiedBy>Пользователь</cp:lastModifiedBy>
  <cp:revision>266</cp:revision>
  <dcterms:created xsi:type="dcterms:W3CDTF">2018-07-09T12:28:13Z</dcterms:created>
  <dcterms:modified xsi:type="dcterms:W3CDTF">2020-03-19T11:31:19Z</dcterms:modified>
</cp:coreProperties>
</file>